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72" r:id="rId3"/>
    <p:sldId id="259" r:id="rId4"/>
    <p:sldId id="260" r:id="rId5"/>
    <p:sldId id="271" r:id="rId6"/>
    <p:sldId id="267" r:id="rId7"/>
    <p:sldId id="269" r:id="rId8"/>
    <p:sldId id="261" r:id="rId9"/>
    <p:sldId id="262" r:id="rId10"/>
    <p:sldId id="263" r:id="rId11"/>
    <p:sldId id="264" r:id="rId12"/>
    <p:sldId id="265" r:id="rId13"/>
    <p:sldId id="266"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58" d="100"/>
          <a:sy n="58" d="100"/>
        </p:scale>
        <p:origin x="-2002" y="-6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7DB713-D8DF-4DF2-81A2-96C36E399CDA}" type="datetimeFigureOut">
              <a:rPr lang="ru-RU" smtClean="0"/>
              <a:pPr/>
              <a:t>04.11.2024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3F7E2-0748-47A1-98E0-4AF3DFB853C5}" type="slidenum">
              <a:rPr lang="ru-RU" smtClean="0"/>
              <a:pPr/>
              <a:t>‹#›</a:t>
            </a:fld>
            <a:endParaRPr lang="ru-RU"/>
          </a:p>
        </p:txBody>
      </p:sp>
    </p:spTree>
    <p:extLst>
      <p:ext uri="{BB962C8B-B14F-4D97-AF65-F5344CB8AC3E}">
        <p14:creationId xmlns:p14="http://schemas.microsoft.com/office/powerpoint/2010/main" val="427058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783F7E2-0748-47A1-98E0-4AF3DFB853C5}"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783F7E2-0748-47A1-98E0-4AF3DFB853C5}"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04.11.2024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04.11.2024</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04.11.2024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04.11.2024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04.11.2024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viki.rdf.ru/" TargetMode="External"/><Relationship Id="rId2" Type="http://schemas.openxmlformats.org/officeDocument/2006/relationships/image" Target="../media/image14.gif"/><Relationship Id="rId1" Type="http://schemas.openxmlformats.org/officeDocument/2006/relationships/slideLayout" Target="../slideLayouts/slideLayout6.xml"/><Relationship Id="rId6" Type="http://schemas.openxmlformats.org/officeDocument/2006/relationships/hyperlink" Target="http://yandex.ru/images?uinfo=sw-1366-sh-768-ww-1349-wh-666-pd-1-wp-16x9_1366x768-lt-21" TargetMode="External"/><Relationship Id="rId5" Type="http://schemas.openxmlformats.org/officeDocument/2006/relationships/hyperlink" Target="http://ru.wikipedia.org/" TargetMode="External"/><Relationship Id="rId4" Type="http://schemas.openxmlformats.org/officeDocument/2006/relationships/hyperlink" Target="http://babydreams.bestnetservice.com/index.htm"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13.xml"/><Relationship Id="rId5" Type="http://schemas.openxmlformats.org/officeDocument/2006/relationships/slide" Target="slide8.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Викторина по произведениям  В.Бианки.</a:t>
            </a:r>
            <a:br>
              <a:rPr lang="ru-RU" dirty="0" smtClean="0"/>
            </a:br>
            <a:r>
              <a:rPr lang="ru-RU" dirty="0" smtClean="0"/>
              <a:t/>
            </a:r>
            <a:br>
              <a:rPr lang="ru-RU" dirty="0" smtClean="0"/>
            </a:br>
            <a:r>
              <a:rPr lang="ru-RU" sz="2700" dirty="0" smtClean="0">
                <a:solidFill>
                  <a:schemeClr val="bg1"/>
                </a:solidFill>
                <a:latin typeface="Bahnschrift Light Condensed" pitchFamily="34" charset="0"/>
              </a:rPr>
              <a:t>Подготовила:</a:t>
            </a:r>
            <a:br>
              <a:rPr lang="ru-RU" sz="2700" dirty="0" smtClean="0">
                <a:solidFill>
                  <a:schemeClr val="bg1"/>
                </a:solidFill>
                <a:latin typeface="Bahnschrift Light Condensed" pitchFamily="34" charset="0"/>
              </a:rPr>
            </a:br>
            <a:r>
              <a:rPr lang="ru-RU" sz="2700" dirty="0" smtClean="0">
                <a:solidFill>
                  <a:schemeClr val="bg1"/>
                </a:solidFill>
                <a:latin typeface="Bahnschrift Light Condensed" pitchFamily="34" charset="0"/>
              </a:rPr>
              <a:t>воспитатель ГПД </a:t>
            </a:r>
            <a:r>
              <a:rPr lang="ru-RU" sz="2700" dirty="0" err="1" smtClean="0">
                <a:solidFill>
                  <a:schemeClr val="bg1"/>
                </a:solidFill>
                <a:latin typeface="Bahnschrift Light Condensed" pitchFamily="34" charset="0"/>
              </a:rPr>
              <a:t>Цебелева</a:t>
            </a:r>
            <a:r>
              <a:rPr lang="ru-RU" sz="2700" dirty="0" smtClean="0">
                <a:solidFill>
                  <a:schemeClr val="bg1"/>
                </a:solidFill>
                <a:latin typeface="Bahnschrift Light Condensed" pitchFamily="34" charset="0"/>
              </a:rPr>
              <a:t> Л.Г.</a:t>
            </a:r>
            <a:endParaRPr lang="ru-RU" sz="2700" dirty="0">
              <a:solidFill>
                <a:schemeClr val="bg1"/>
              </a:solidFill>
              <a:latin typeface="Bahnschrift Light Condensed" pitchFamily="34" charset="0"/>
            </a:endParaRPr>
          </a:p>
        </p:txBody>
      </p:sp>
      <p:sp>
        <p:nvSpPr>
          <p:cNvPr id="3" name="Подзаголовок 2"/>
          <p:cNvSpPr>
            <a:spLocks noGrp="1"/>
          </p:cNvSpPr>
          <p:nvPr>
            <p:ph type="subTitle" idx="1"/>
          </p:nvPr>
        </p:nvSpPr>
        <p:spPr/>
        <p:txBody>
          <a:bodyPr/>
          <a:lstStyle/>
          <a:p>
            <a:endParaRPr lang="ru-RU" dirty="0"/>
          </a:p>
        </p:txBody>
      </p:sp>
      <p:pic>
        <p:nvPicPr>
          <p:cNvPr id="3074" name="Picture 2" descr="C:\Users\Ольга\Desktop\охрана окружающей среды\189.gif"/>
          <p:cNvPicPr>
            <a:picLocks noChangeAspect="1" noChangeArrowheads="1" noCrop="1"/>
          </p:cNvPicPr>
          <p:nvPr/>
        </p:nvPicPr>
        <p:blipFill>
          <a:blip r:embed="rId2" cstate="print"/>
          <a:srcRect/>
          <a:stretch>
            <a:fillRect/>
          </a:stretch>
        </p:blipFill>
        <p:spPr bwMode="auto">
          <a:xfrm>
            <a:off x="467544" y="5276850"/>
            <a:ext cx="1714500" cy="1581150"/>
          </a:xfrm>
          <a:prstGeom prst="rect">
            <a:avLst/>
          </a:prstGeom>
          <a:noFill/>
        </p:spPr>
      </p:pic>
      <p:pic>
        <p:nvPicPr>
          <p:cNvPr id="3075" name="Picture 3" descr="C:\Users\Ольга\Desktop\охрана окружающей среды\167.gif"/>
          <p:cNvPicPr>
            <a:picLocks noChangeAspect="1" noChangeArrowheads="1" noCrop="1"/>
          </p:cNvPicPr>
          <p:nvPr/>
        </p:nvPicPr>
        <p:blipFill>
          <a:blip r:embed="rId3" cstate="print"/>
          <a:srcRect/>
          <a:stretch>
            <a:fillRect/>
          </a:stretch>
        </p:blipFill>
        <p:spPr bwMode="auto">
          <a:xfrm>
            <a:off x="7236296" y="3284984"/>
            <a:ext cx="1400175" cy="114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2866648"/>
          </a:xfrm>
        </p:spPr>
        <p:txBody>
          <a:bodyPr>
            <a:noAutofit/>
          </a:bodyPr>
          <a:lstStyle/>
          <a:p>
            <a:r>
              <a:rPr lang="ru-RU" sz="2800" dirty="0" smtClean="0"/>
              <a:t>«Надули пузыри за ушами, высунули головы из воды, рты приоткрыли и – один воздух вышел из них. Никакого пения». </a:t>
            </a:r>
            <a:endParaRPr lang="ru-RU" sz="2800" dirty="0"/>
          </a:p>
        </p:txBody>
      </p:sp>
      <p:sp>
        <p:nvSpPr>
          <p:cNvPr id="3" name="Прямоугольник 2"/>
          <p:cNvSpPr/>
          <p:nvPr/>
        </p:nvSpPr>
        <p:spPr>
          <a:xfrm>
            <a:off x="6084168" y="5733256"/>
            <a:ext cx="3059832" cy="954107"/>
          </a:xfrm>
          <a:prstGeom prst="rect">
            <a:avLst/>
          </a:prstGeom>
        </p:spPr>
        <p:txBody>
          <a:bodyPr wrap="square">
            <a:spAutoFit/>
          </a:bodyPr>
          <a:lstStyle/>
          <a:p>
            <a:r>
              <a:rPr lang="ru-RU" sz="2800" dirty="0" smtClean="0"/>
              <a:t>Лягушки. «Кто чем поёт?»</a:t>
            </a:r>
            <a:endParaRPr lang="ru-RU" sz="2800" dirty="0"/>
          </a:p>
        </p:txBody>
      </p:sp>
      <p:pic>
        <p:nvPicPr>
          <p:cNvPr id="3074" name="Picture 2" descr="C:\Users\Ольга\Desktop\пр.jpg"/>
          <p:cNvPicPr>
            <a:picLocks noChangeAspect="1" noChangeArrowheads="1"/>
          </p:cNvPicPr>
          <p:nvPr/>
        </p:nvPicPr>
        <p:blipFill>
          <a:blip r:embed="rId2" cstate="print"/>
          <a:srcRect/>
          <a:stretch>
            <a:fillRect/>
          </a:stretch>
        </p:blipFill>
        <p:spPr bwMode="auto">
          <a:xfrm>
            <a:off x="755576" y="2780928"/>
            <a:ext cx="5054029" cy="37444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2722632"/>
          </a:xfrm>
        </p:spPr>
        <p:txBody>
          <a:bodyPr>
            <a:normAutofit fontScale="90000"/>
          </a:bodyPr>
          <a:lstStyle/>
          <a:p>
            <a:r>
              <a:rPr lang="ru-RU" sz="3100" dirty="0" smtClean="0"/>
              <a:t>« Поднял длинный клюв, застучал, затрещал одной его половинкой о другую, — то тише, то громче, то реже, то чаще: трещотка трещит  деревянная, да и только!» </a:t>
            </a:r>
            <a:r>
              <a:rPr lang="ru-RU" dirty="0" smtClean="0"/>
              <a:t> </a:t>
            </a:r>
            <a:br>
              <a:rPr lang="ru-RU" dirty="0" smtClean="0"/>
            </a:br>
            <a:endParaRPr lang="ru-RU" dirty="0"/>
          </a:p>
        </p:txBody>
      </p:sp>
      <p:sp>
        <p:nvSpPr>
          <p:cNvPr id="3" name="Прямоугольник 2"/>
          <p:cNvSpPr/>
          <p:nvPr/>
        </p:nvSpPr>
        <p:spPr>
          <a:xfrm>
            <a:off x="6156176" y="6021288"/>
            <a:ext cx="2987824" cy="954107"/>
          </a:xfrm>
          <a:prstGeom prst="rect">
            <a:avLst/>
          </a:prstGeom>
        </p:spPr>
        <p:txBody>
          <a:bodyPr wrap="square">
            <a:spAutoFit/>
          </a:bodyPr>
          <a:lstStyle/>
          <a:p>
            <a:r>
              <a:rPr lang="ru-RU" dirty="0" smtClean="0"/>
              <a:t> </a:t>
            </a:r>
            <a:r>
              <a:rPr lang="ru-RU" sz="2800" dirty="0" smtClean="0"/>
              <a:t>Аист «Кто чем поёт»</a:t>
            </a:r>
            <a:endParaRPr lang="ru-RU" sz="2800" dirty="0"/>
          </a:p>
        </p:txBody>
      </p:sp>
      <p:pic>
        <p:nvPicPr>
          <p:cNvPr id="4098" name="Picture 2" descr="C:\Users\Ольга\Desktop\оь.jpg"/>
          <p:cNvPicPr>
            <a:picLocks noChangeAspect="1" noChangeArrowheads="1"/>
          </p:cNvPicPr>
          <p:nvPr/>
        </p:nvPicPr>
        <p:blipFill>
          <a:blip r:embed="rId3" cstate="print"/>
          <a:srcRect/>
          <a:stretch>
            <a:fillRect/>
          </a:stretch>
        </p:blipFill>
        <p:spPr bwMode="auto">
          <a:xfrm>
            <a:off x="395536" y="2348880"/>
            <a:ext cx="5586535" cy="41899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7424"/>
            <a:ext cx="7470648" cy="3384376"/>
          </a:xfrm>
        </p:spPr>
        <p:txBody>
          <a:bodyPr>
            <a:noAutofit/>
          </a:bodyPr>
          <a:lstStyle/>
          <a:p>
            <a:r>
              <a:rPr lang="ru-RU" sz="2800" dirty="0" smtClean="0"/>
              <a:t>«Ноги, как ходули, между ног голова качается, коленки выше спины торчат»</a:t>
            </a:r>
            <a:endParaRPr lang="ru-RU" sz="2800" dirty="0"/>
          </a:p>
        </p:txBody>
      </p:sp>
      <p:sp>
        <p:nvSpPr>
          <p:cNvPr id="3" name="Прямоугольник 2"/>
          <p:cNvSpPr/>
          <p:nvPr/>
        </p:nvSpPr>
        <p:spPr>
          <a:xfrm>
            <a:off x="5436096" y="5229200"/>
            <a:ext cx="3707904" cy="1815882"/>
          </a:xfrm>
          <a:prstGeom prst="rect">
            <a:avLst/>
          </a:prstGeom>
        </p:spPr>
        <p:txBody>
          <a:bodyPr wrap="square">
            <a:spAutoFit/>
          </a:bodyPr>
          <a:lstStyle/>
          <a:p>
            <a:r>
              <a:rPr lang="ru-RU" sz="2800" dirty="0" smtClean="0"/>
              <a:t>Паук . «Как </a:t>
            </a:r>
            <a:r>
              <a:rPr lang="ru-RU" sz="2800" dirty="0" err="1" smtClean="0"/>
              <a:t>муравьишка</a:t>
            </a:r>
            <a:r>
              <a:rPr lang="ru-RU" sz="2800" dirty="0" smtClean="0"/>
              <a:t> домой спешил»</a:t>
            </a:r>
            <a:br>
              <a:rPr lang="ru-RU" sz="2800" dirty="0" smtClean="0"/>
            </a:br>
            <a:endParaRPr lang="ru-RU" sz="2800" dirty="0"/>
          </a:p>
        </p:txBody>
      </p:sp>
      <p:pic>
        <p:nvPicPr>
          <p:cNvPr id="5123" name="Picture 3" descr="C:\Users\Ольга\Desktop\бю.jpg"/>
          <p:cNvPicPr>
            <a:picLocks noChangeAspect="1" noChangeArrowheads="1"/>
          </p:cNvPicPr>
          <p:nvPr/>
        </p:nvPicPr>
        <p:blipFill>
          <a:blip r:embed="rId2" cstate="print"/>
          <a:srcRect/>
          <a:stretch>
            <a:fillRect/>
          </a:stretch>
        </p:blipFill>
        <p:spPr bwMode="auto">
          <a:xfrm>
            <a:off x="395536" y="2204864"/>
            <a:ext cx="4741845" cy="41044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amond(in)">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778416"/>
          </a:xfrm>
        </p:spPr>
        <p:txBody>
          <a:bodyPr>
            <a:normAutofit/>
          </a:bodyPr>
          <a:lstStyle/>
          <a:p>
            <a:r>
              <a:rPr lang="ru-RU" sz="3600" dirty="0" smtClean="0">
                <a:solidFill>
                  <a:srgbClr val="FF0000"/>
                </a:solidFill>
              </a:rPr>
              <a:t>             Знаете ли вы о птицах </a:t>
            </a:r>
            <a:r>
              <a:rPr lang="en-US" sz="3600" dirty="0" smtClean="0">
                <a:solidFill>
                  <a:srgbClr val="FF0000"/>
                </a:solidFill>
              </a:rPr>
              <a:t>?</a:t>
            </a:r>
            <a:endParaRPr lang="ru-RU" sz="3600" dirty="0">
              <a:solidFill>
                <a:srgbClr val="FF0000"/>
              </a:solidFill>
            </a:endParaRPr>
          </a:p>
        </p:txBody>
      </p:sp>
      <p:sp>
        <p:nvSpPr>
          <p:cNvPr id="4" name="Прямоугольник 3"/>
          <p:cNvSpPr/>
          <p:nvPr/>
        </p:nvSpPr>
        <p:spPr>
          <a:xfrm>
            <a:off x="5580112" y="1340768"/>
            <a:ext cx="2160239" cy="369332"/>
          </a:xfrm>
          <a:prstGeom prst="rect">
            <a:avLst/>
          </a:prstGeom>
        </p:spPr>
        <p:txBody>
          <a:bodyPr wrap="square">
            <a:spAutoFit/>
          </a:bodyPr>
          <a:lstStyle/>
          <a:p>
            <a:r>
              <a:rPr lang="ru-RU" dirty="0" smtClean="0"/>
              <a:t>  </a:t>
            </a:r>
            <a:endParaRPr lang="ru-RU" dirty="0"/>
          </a:p>
        </p:txBody>
      </p:sp>
      <p:sp>
        <p:nvSpPr>
          <p:cNvPr id="5" name="Прямоугольник 4"/>
          <p:cNvSpPr/>
          <p:nvPr/>
        </p:nvSpPr>
        <p:spPr>
          <a:xfrm>
            <a:off x="0" y="1268760"/>
            <a:ext cx="5940152" cy="369332"/>
          </a:xfrm>
          <a:prstGeom prst="rect">
            <a:avLst/>
          </a:prstGeom>
        </p:spPr>
        <p:txBody>
          <a:bodyPr wrap="square">
            <a:spAutoFit/>
          </a:bodyPr>
          <a:lstStyle/>
          <a:p>
            <a:r>
              <a:rPr lang="ru-RU" dirty="0" smtClean="0"/>
              <a:t>1. Почему нельзя трогать руками  яйца в гнёздах? </a:t>
            </a:r>
            <a:endParaRPr lang="ru-RU" dirty="0"/>
          </a:p>
        </p:txBody>
      </p:sp>
      <p:sp>
        <p:nvSpPr>
          <p:cNvPr id="6" name="Прямоугольник 5"/>
          <p:cNvSpPr/>
          <p:nvPr/>
        </p:nvSpPr>
        <p:spPr>
          <a:xfrm>
            <a:off x="5796136" y="1628800"/>
            <a:ext cx="2736303" cy="369332"/>
          </a:xfrm>
          <a:prstGeom prst="rect">
            <a:avLst/>
          </a:prstGeom>
        </p:spPr>
        <p:txBody>
          <a:bodyPr wrap="square">
            <a:spAutoFit/>
          </a:bodyPr>
          <a:lstStyle/>
          <a:p>
            <a:r>
              <a:rPr lang="ru-RU" dirty="0" smtClean="0">
                <a:solidFill>
                  <a:srgbClr val="00B0F0"/>
                </a:solidFill>
              </a:rPr>
              <a:t>птица бросает гнездо</a:t>
            </a:r>
            <a:endParaRPr lang="ru-RU" dirty="0">
              <a:solidFill>
                <a:srgbClr val="00B0F0"/>
              </a:solidFill>
            </a:endParaRPr>
          </a:p>
        </p:txBody>
      </p:sp>
      <p:sp>
        <p:nvSpPr>
          <p:cNvPr id="7" name="Прямоугольник 6"/>
          <p:cNvSpPr/>
          <p:nvPr/>
        </p:nvSpPr>
        <p:spPr>
          <a:xfrm>
            <a:off x="1" y="2060848"/>
            <a:ext cx="4499992" cy="369332"/>
          </a:xfrm>
          <a:prstGeom prst="rect">
            <a:avLst/>
          </a:prstGeom>
        </p:spPr>
        <p:txBody>
          <a:bodyPr wrap="square">
            <a:spAutoFit/>
          </a:bodyPr>
          <a:lstStyle/>
          <a:p>
            <a:r>
              <a:rPr lang="ru-RU" dirty="0" smtClean="0"/>
              <a:t>2. Чем поёт  птица  Бекас? </a:t>
            </a:r>
            <a:endParaRPr lang="ru-RU" dirty="0"/>
          </a:p>
        </p:txBody>
      </p:sp>
      <p:sp>
        <p:nvSpPr>
          <p:cNvPr id="8" name="Прямоугольник 7"/>
          <p:cNvSpPr/>
          <p:nvPr/>
        </p:nvSpPr>
        <p:spPr>
          <a:xfrm>
            <a:off x="5868144" y="2348880"/>
            <a:ext cx="2880320" cy="369332"/>
          </a:xfrm>
          <a:prstGeom prst="rect">
            <a:avLst/>
          </a:prstGeom>
        </p:spPr>
        <p:txBody>
          <a:bodyPr wrap="square">
            <a:spAutoFit/>
          </a:bodyPr>
          <a:lstStyle/>
          <a:p>
            <a:r>
              <a:rPr lang="ru-RU" dirty="0" smtClean="0">
                <a:solidFill>
                  <a:srgbClr val="00B0F0"/>
                </a:solidFill>
              </a:rPr>
              <a:t>хвостом </a:t>
            </a:r>
            <a:endParaRPr lang="ru-RU" dirty="0">
              <a:solidFill>
                <a:srgbClr val="00B0F0"/>
              </a:solidFill>
            </a:endParaRPr>
          </a:p>
        </p:txBody>
      </p:sp>
      <p:sp>
        <p:nvSpPr>
          <p:cNvPr id="9" name="Прямоугольник 8"/>
          <p:cNvSpPr/>
          <p:nvPr/>
        </p:nvSpPr>
        <p:spPr>
          <a:xfrm>
            <a:off x="0" y="2996952"/>
            <a:ext cx="5436096" cy="369332"/>
          </a:xfrm>
          <a:prstGeom prst="rect">
            <a:avLst/>
          </a:prstGeom>
        </p:spPr>
        <p:txBody>
          <a:bodyPr wrap="square">
            <a:spAutoFit/>
          </a:bodyPr>
          <a:lstStyle/>
          <a:p>
            <a:r>
              <a:rPr lang="ru-RU" dirty="0" smtClean="0"/>
              <a:t>3. Для чего клесту клюв крестом? </a:t>
            </a:r>
            <a:endParaRPr lang="ru-RU" dirty="0"/>
          </a:p>
        </p:txBody>
      </p:sp>
      <p:sp>
        <p:nvSpPr>
          <p:cNvPr id="10" name="Прямоугольник 9"/>
          <p:cNvSpPr/>
          <p:nvPr/>
        </p:nvSpPr>
        <p:spPr>
          <a:xfrm>
            <a:off x="5724128" y="3068961"/>
            <a:ext cx="3419872" cy="646331"/>
          </a:xfrm>
          <a:prstGeom prst="rect">
            <a:avLst/>
          </a:prstGeom>
        </p:spPr>
        <p:txBody>
          <a:bodyPr wrap="square">
            <a:spAutoFit/>
          </a:bodyPr>
          <a:lstStyle/>
          <a:p>
            <a:r>
              <a:rPr lang="ru-RU" dirty="0" smtClean="0"/>
              <a:t> </a:t>
            </a:r>
            <a:r>
              <a:rPr lang="ru-RU" dirty="0" smtClean="0">
                <a:solidFill>
                  <a:srgbClr val="00B0F0"/>
                </a:solidFill>
              </a:rPr>
              <a:t>он им круглый год семечки из шишек вылущивает</a:t>
            </a:r>
            <a:endParaRPr lang="ru-RU" dirty="0">
              <a:solidFill>
                <a:srgbClr val="00B0F0"/>
              </a:solidFill>
            </a:endParaRPr>
          </a:p>
        </p:txBody>
      </p:sp>
      <p:sp>
        <p:nvSpPr>
          <p:cNvPr id="11" name="Прямоугольник 10"/>
          <p:cNvSpPr/>
          <p:nvPr/>
        </p:nvSpPr>
        <p:spPr>
          <a:xfrm>
            <a:off x="0" y="3861048"/>
            <a:ext cx="6858000" cy="369332"/>
          </a:xfrm>
          <a:prstGeom prst="rect">
            <a:avLst/>
          </a:prstGeom>
        </p:spPr>
        <p:txBody>
          <a:bodyPr wrap="square">
            <a:spAutoFit/>
          </a:bodyPr>
          <a:lstStyle/>
          <a:p>
            <a:r>
              <a:rPr lang="ru-RU" dirty="0" smtClean="0"/>
              <a:t>4.Как называют птицу с мешком под клювом? </a:t>
            </a:r>
            <a:endParaRPr lang="ru-RU" dirty="0"/>
          </a:p>
        </p:txBody>
      </p:sp>
      <p:sp>
        <p:nvSpPr>
          <p:cNvPr id="12" name="Прямоугольник 11"/>
          <p:cNvSpPr/>
          <p:nvPr/>
        </p:nvSpPr>
        <p:spPr>
          <a:xfrm>
            <a:off x="5796136" y="4149080"/>
            <a:ext cx="3347864" cy="369332"/>
          </a:xfrm>
          <a:prstGeom prst="rect">
            <a:avLst/>
          </a:prstGeom>
        </p:spPr>
        <p:txBody>
          <a:bodyPr wrap="square">
            <a:spAutoFit/>
          </a:bodyPr>
          <a:lstStyle/>
          <a:p>
            <a:r>
              <a:rPr lang="ru-RU" dirty="0" smtClean="0">
                <a:solidFill>
                  <a:srgbClr val="00B0F0"/>
                </a:solidFill>
              </a:rPr>
              <a:t>пеликан-мешконос</a:t>
            </a:r>
            <a:endParaRPr lang="ru-RU" dirty="0">
              <a:solidFill>
                <a:srgbClr val="00B0F0"/>
              </a:solidFill>
            </a:endParaRPr>
          </a:p>
        </p:txBody>
      </p:sp>
      <p:sp>
        <p:nvSpPr>
          <p:cNvPr id="13" name="Прямоугольник 12"/>
          <p:cNvSpPr/>
          <p:nvPr/>
        </p:nvSpPr>
        <p:spPr>
          <a:xfrm>
            <a:off x="0" y="4581128"/>
            <a:ext cx="6191672" cy="369332"/>
          </a:xfrm>
          <a:prstGeom prst="rect">
            <a:avLst/>
          </a:prstGeom>
        </p:spPr>
        <p:txBody>
          <a:bodyPr wrap="square">
            <a:spAutoFit/>
          </a:bodyPr>
          <a:lstStyle/>
          <a:p>
            <a:r>
              <a:rPr lang="ru-RU" dirty="0" smtClean="0"/>
              <a:t>5.Какие птицы спят и прячутся, зарывшись в снег? </a:t>
            </a:r>
            <a:endParaRPr lang="ru-RU" dirty="0"/>
          </a:p>
        </p:txBody>
      </p:sp>
      <p:sp>
        <p:nvSpPr>
          <p:cNvPr id="14" name="Прямоугольник 13"/>
          <p:cNvSpPr/>
          <p:nvPr/>
        </p:nvSpPr>
        <p:spPr>
          <a:xfrm flipH="1">
            <a:off x="5796136" y="4869160"/>
            <a:ext cx="2808312" cy="646331"/>
          </a:xfrm>
          <a:prstGeom prst="rect">
            <a:avLst/>
          </a:prstGeom>
        </p:spPr>
        <p:txBody>
          <a:bodyPr wrap="square">
            <a:spAutoFit/>
          </a:bodyPr>
          <a:lstStyle/>
          <a:p>
            <a:r>
              <a:rPr lang="ru-RU" dirty="0" smtClean="0">
                <a:solidFill>
                  <a:srgbClr val="00B0F0"/>
                </a:solidFill>
              </a:rPr>
              <a:t>тетерева, рябчики, куропатки</a:t>
            </a:r>
            <a:endParaRPr lang="ru-RU" dirty="0">
              <a:solidFill>
                <a:srgbClr val="00B0F0"/>
              </a:solidFill>
            </a:endParaRPr>
          </a:p>
        </p:txBody>
      </p:sp>
      <p:sp>
        <p:nvSpPr>
          <p:cNvPr id="15" name="Прямоугольник 14"/>
          <p:cNvSpPr/>
          <p:nvPr/>
        </p:nvSpPr>
        <p:spPr>
          <a:xfrm>
            <a:off x="0" y="5589240"/>
            <a:ext cx="6095270" cy="369332"/>
          </a:xfrm>
          <a:prstGeom prst="rect">
            <a:avLst/>
          </a:prstGeom>
        </p:spPr>
        <p:txBody>
          <a:bodyPr wrap="square">
            <a:spAutoFit/>
          </a:bodyPr>
          <a:lstStyle/>
          <a:p>
            <a:r>
              <a:rPr lang="ru-RU" dirty="0" smtClean="0"/>
              <a:t>6.Вьёт ли гнездо Козодой? </a:t>
            </a:r>
            <a:endParaRPr lang="ru-RU" dirty="0"/>
          </a:p>
        </p:txBody>
      </p:sp>
      <p:sp>
        <p:nvSpPr>
          <p:cNvPr id="16" name="Прямоугольник 15"/>
          <p:cNvSpPr/>
          <p:nvPr/>
        </p:nvSpPr>
        <p:spPr>
          <a:xfrm>
            <a:off x="5796136" y="5805264"/>
            <a:ext cx="3347864" cy="646331"/>
          </a:xfrm>
          <a:prstGeom prst="rect">
            <a:avLst/>
          </a:prstGeom>
        </p:spPr>
        <p:txBody>
          <a:bodyPr wrap="square">
            <a:spAutoFit/>
          </a:bodyPr>
          <a:lstStyle/>
          <a:p>
            <a:r>
              <a:rPr lang="ru-RU" dirty="0" smtClean="0">
                <a:solidFill>
                  <a:srgbClr val="00B0F0"/>
                </a:solidFill>
              </a:rPr>
              <a:t>не вьёт, а высиживает яйца прямо на земле</a:t>
            </a:r>
            <a:endParaRPr lang="ru-RU"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4)">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edge">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0" fill="hold"/>
                                        <p:tgtEl>
                                          <p:spTgt spid="10"/>
                                        </p:tgtEl>
                                        <p:attrNameLst>
                                          <p:attrName>ppt_x</p:attrName>
                                        </p:attrNameLst>
                                      </p:cBhvr>
                                      <p:tavLst>
                                        <p:tav tm="0">
                                          <p:val>
                                            <p:strVal val="#ppt_x"/>
                                          </p:val>
                                        </p:tav>
                                        <p:tav tm="100000">
                                          <p:val>
                                            <p:strVal val="#ppt_x"/>
                                          </p:val>
                                        </p:tav>
                                      </p:tavLst>
                                    </p:anim>
                                    <p:anim calcmode="lin" valueType="num">
                                      <p:cBhvr additive="base">
                                        <p:cTn id="44"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edge">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3"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plus(in)">
                                      <p:cBhvr>
                                        <p:cTn id="59" dur="2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diamond(in)">
                                      <p:cBhvr>
                                        <p:cTn id="64" dur="20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nodeType="click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Effect transition="in" filter="diamond(in)">
                                      <p:cBhvr>
                                        <p:cTn id="69" dur="2000"/>
                                        <p:tgtEl>
                                          <p:spTgt spid="1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5"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1000" fill="hold"/>
                                        <p:tgtEl>
                                          <p:spTgt spid="16"/>
                                        </p:tgtEl>
                                        <p:attrNameLst>
                                          <p:attrName>ppt_w</p:attrName>
                                        </p:attrNameLst>
                                      </p:cBhvr>
                                      <p:tavLst>
                                        <p:tav tm="0">
                                          <p:val>
                                            <p:fltVal val="0"/>
                                          </p:val>
                                        </p:tav>
                                        <p:tav tm="100000">
                                          <p:val>
                                            <p:strVal val="#ppt_w"/>
                                          </p:val>
                                        </p:tav>
                                      </p:tavLst>
                                    </p:anim>
                                    <p:anim calcmode="lin" valueType="num">
                                      <p:cBhvr>
                                        <p:cTn id="75" dur="1000" fill="hold"/>
                                        <p:tgtEl>
                                          <p:spTgt spid="16"/>
                                        </p:tgtEl>
                                        <p:attrNameLst>
                                          <p:attrName>ppt_h</p:attrName>
                                        </p:attrNameLst>
                                      </p:cBhvr>
                                      <p:tavLst>
                                        <p:tav tm="0">
                                          <p:val>
                                            <p:fltVal val="0"/>
                                          </p:val>
                                        </p:tav>
                                        <p:tav tm="100000">
                                          <p:val>
                                            <p:strVal val="#ppt_h"/>
                                          </p:val>
                                        </p:tav>
                                      </p:tavLst>
                                    </p:anim>
                                    <p:anim calcmode="lin" valueType="num">
                                      <p:cBhvr>
                                        <p:cTn id="76"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139136" cy="2074560"/>
          </a:xfrm>
        </p:spPr>
        <p:txBody>
          <a:bodyPr/>
          <a:lstStyle/>
          <a:p>
            <a:pPr algn="ctr"/>
            <a:r>
              <a:rPr lang="ru-RU" dirty="0" smtClean="0">
                <a:solidFill>
                  <a:srgbClr val="FF0000"/>
                </a:solidFill>
              </a:rPr>
              <a:t>         Спасибо за игру !</a:t>
            </a:r>
            <a:br>
              <a:rPr lang="ru-RU" dirty="0" smtClean="0">
                <a:solidFill>
                  <a:srgbClr val="FF0000"/>
                </a:solidFill>
              </a:rPr>
            </a:br>
            <a:r>
              <a:rPr lang="ru-RU" sz="3200" dirty="0" smtClean="0">
                <a:solidFill>
                  <a:srgbClr val="FF0000"/>
                </a:solidFill>
              </a:rPr>
              <a:t>Источники информации:</a:t>
            </a:r>
            <a:endParaRPr lang="ru-RU" sz="3200" dirty="0">
              <a:solidFill>
                <a:srgbClr val="FF0000"/>
              </a:solidFill>
            </a:endParaRPr>
          </a:p>
        </p:txBody>
      </p:sp>
      <p:pic>
        <p:nvPicPr>
          <p:cNvPr id="1028" name="Picture 4" descr="C:\Users\Ольга\Desktop\28.gif"/>
          <p:cNvPicPr>
            <a:picLocks noChangeAspect="1" noChangeArrowheads="1" noCrop="1"/>
          </p:cNvPicPr>
          <p:nvPr/>
        </p:nvPicPr>
        <p:blipFill>
          <a:blip r:embed="rId2" cstate="print"/>
          <a:srcRect/>
          <a:stretch>
            <a:fillRect/>
          </a:stretch>
        </p:blipFill>
        <p:spPr bwMode="auto">
          <a:xfrm>
            <a:off x="6444208" y="2095981"/>
            <a:ext cx="2304256" cy="2304256"/>
          </a:xfrm>
          <a:prstGeom prst="rect">
            <a:avLst/>
          </a:prstGeom>
          <a:noFill/>
        </p:spPr>
      </p:pic>
      <p:sp>
        <p:nvSpPr>
          <p:cNvPr id="4" name="Прямоугольник 3"/>
          <p:cNvSpPr/>
          <p:nvPr/>
        </p:nvSpPr>
        <p:spPr>
          <a:xfrm>
            <a:off x="611560" y="1988840"/>
            <a:ext cx="5958408" cy="646331"/>
          </a:xfrm>
          <a:prstGeom prst="rect">
            <a:avLst/>
          </a:prstGeom>
        </p:spPr>
        <p:txBody>
          <a:bodyPr wrap="square">
            <a:spAutoFit/>
          </a:bodyPr>
          <a:lstStyle/>
          <a:p>
            <a:r>
              <a:rPr lang="ru-RU" b="1" dirty="0"/>
              <a:t>Детские электронные книги и презентации</a:t>
            </a:r>
            <a:br>
              <a:rPr lang="ru-RU" b="1" dirty="0"/>
            </a:br>
            <a:r>
              <a:rPr lang="ru-RU" b="1" dirty="0">
                <a:hlinkClick r:id="rId3"/>
              </a:rPr>
              <a:t>http://viki.rdf.ru/</a:t>
            </a:r>
            <a:endParaRPr lang="ru-RU" dirty="0"/>
          </a:p>
        </p:txBody>
      </p:sp>
      <p:sp>
        <p:nvSpPr>
          <p:cNvPr id="5" name="Прямоугольник 4"/>
          <p:cNvSpPr/>
          <p:nvPr/>
        </p:nvSpPr>
        <p:spPr>
          <a:xfrm>
            <a:off x="611560" y="2635172"/>
            <a:ext cx="6246440" cy="1200329"/>
          </a:xfrm>
          <a:prstGeom prst="rect">
            <a:avLst/>
          </a:prstGeom>
        </p:spPr>
        <p:txBody>
          <a:bodyPr wrap="square">
            <a:spAutoFit/>
          </a:bodyPr>
          <a:lstStyle/>
          <a:p>
            <a:r>
              <a:rPr lang="ru-RU" b="1" dirty="0"/>
              <a:t>Сказочное образование</a:t>
            </a:r>
            <a:br>
              <a:rPr lang="ru-RU" b="1" dirty="0"/>
            </a:br>
            <a:r>
              <a:rPr lang="ru-RU" b="1" dirty="0">
                <a:hlinkClick r:id="rId4"/>
              </a:rPr>
              <a:t>http://babydreams.bestnetservice.com/index.htm</a:t>
            </a:r>
            <a:r>
              <a:rPr lang="ru-RU" dirty="0"/>
              <a:t/>
            </a:r>
            <a:br>
              <a:rPr lang="ru-RU" dirty="0"/>
            </a:br>
            <a:r>
              <a:rPr lang="ru-RU" dirty="0"/>
              <a:t/>
            </a:r>
            <a:br>
              <a:rPr lang="ru-RU" dirty="0"/>
            </a:br>
            <a:endParaRPr lang="ru-RU" dirty="0"/>
          </a:p>
        </p:txBody>
      </p:sp>
      <p:sp>
        <p:nvSpPr>
          <p:cNvPr id="6" name="Прямоугольник 5"/>
          <p:cNvSpPr/>
          <p:nvPr/>
        </p:nvSpPr>
        <p:spPr>
          <a:xfrm>
            <a:off x="611560" y="3356992"/>
            <a:ext cx="6120680" cy="646331"/>
          </a:xfrm>
          <a:prstGeom prst="rect">
            <a:avLst/>
          </a:prstGeom>
        </p:spPr>
        <p:txBody>
          <a:bodyPr wrap="square">
            <a:spAutoFit/>
          </a:bodyPr>
          <a:lstStyle/>
          <a:p>
            <a:r>
              <a:rPr lang="ru-RU" dirty="0">
                <a:latin typeface="Tahoma" pitchFamily="34" charset="0"/>
                <a:ea typeface="Tahoma" pitchFamily="34" charset="0"/>
                <a:cs typeface="Tahoma" pitchFamily="34" charset="0"/>
              </a:rPr>
              <a:t>Сайт «Википедия». Свободная энциклопедия. Режим доступа</a:t>
            </a:r>
            <a:r>
              <a:rPr lang="ru-RU" b="1" dirty="0">
                <a:latin typeface="Tahoma" pitchFamily="34" charset="0"/>
                <a:ea typeface="Tahoma" pitchFamily="34" charset="0"/>
                <a:cs typeface="Tahoma" pitchFamily="34" charset="0"/>
              </a:rPr>
              <a:t> </a:t>
            </a:r>
            <a:r>
              <a:rPr lang="ru-RU" dirty="0" smtClean="0">
                <a:latin typeface="Tahoma" pitchFamily="34" charset="0"/>
                <a:ea typeface="Tahoma" pitchFamily="34" charset="0"/>
                <a:cs typeface="Tahoma" pitchFamily="34" charset="0"/>
                <a:hlinkClick r:id="rId5"/>
              </a:rPr>
              <a:t>ru.wikipedia.org</a:t>
            </a:r>
            <a:endParaRPr lang="ru-RU" dirty="0"/>
          </a:p>
        </p:txBody>
      </p:sp>
      <p:sp>
        <p:nvSpPr>
          <p:cNvPr id="9" name="Прямоугольник 8"/>
          <p:cNvSpPr/>
          <p:nvPr/>
        </p:nvSpPr>
        <p:spPr>
          <a:xfrm>
            <a:off x="611560" y="4003323"/>
            <a:ext cx="6768752" cy="369332"/>
          </a:xfrm>
          <a:prstGeom prst="rect">
            <a:avLst/>
          </a:prstGeom>
        </p:spPr>
        <p:txBody>
          <a:bodyPr wrap="square">
            <a:spAutoFit/>
          </a:bodyPr>
          <a:lstStyle/>
          <a:p>
            <a:pPr lvl="0" algn="just" eaLnBrk="0" fontAlgn="base" hangingPunct="0">
              <a:spcBef>
                <a:spcPct val="0"/>
              </a:spcBef>
              <a:spcAft>
                <a:spcPct val="0"/>
              </a:spcAft>
              <a:buFontTx/>
              <a:buChar char="•"/>
            </a:pPr>
            <a:r>
              <a:rPr lang="ru-RU" dirty="0">
                <a:latin typeface="Tahoma" pitchFamily="34" charset="0"/>
                <a:ea typeface="Tahoma" pitchFamily="34" charset="0"/>
                <a:cs typeface="Tahoma" pitchFamily="34" charset="0"/>
              </a:rPr>
              <a:t>Сайт «Рисунки</a:t>
            </a:r>
            <a:r>
              <a:rPr lang="ru-RU" dirty="0" smtClean="0">
                <a:latin typeface="Tahoma" pitchFamily="34" charset="0"/>
                <a:ea typeface="Tahoma" pitchFamily="34" charset="0"/>
                <a:cs typeface="Tahoma" pitchFamily="34" charset="0"/>
              </a:rPr>
              <a:t>». Режим </a:t>
            </a:r>
            <a:r>
              <a:rPr lang="ru-RU" dirty="0">
                <a:latin typeface="Tahoma" pitchFamily="34" charset="0"/>
                <a:ea typeface="Tahoma" pitchFamily="34" charset="0"/>
                <a:cs typeface="Tahoma" pitchFamily="34" charset="0"/>
              </a:rPr>
              <a:t>доступа </a:t>
            </a:r>
            <a:r>
              <a:rPr lang="en-US" dirty="0">
                <a:latin typeface="Tahoma" pitchFamily="34" charset="0"/>
                <a:ea typeface="Tahoma" pitchFamily="34" charset="0"/>
                <a:cs typeface="Tahoma" pitchFamily="34" charset="0"/>
                <a:hlinkClick r:id="rId6"/>
              </a:rPr>
              <a:t>images</a:t>
            </a:r>
            <a:r>
              <a:rPr lang="ru-RU" dirty="0">
                <a:latin typeface="Tahoma" pitchFamily="34" charset="0"/>
                <a:ea typeface="Tahoma" pitchFamily="34" charset="0"/>
                <a:cs typeface="Tahoma" pitchFamily="34" charset="0"/>
                <a:hlinkClick r:id="rId6"/>
              </a:rPr>
              <a:t>.</a:t>
            </a:r>
            <a:r>
              <a:rPr lang="en-US" dirty="0" err="1">
                <a:latin typeface="Tahoma" pitchFamily="34" charset="0"/>
                <a:ea typeface="Tahoma" pitchFamily="34" charset="0"/>
                <a:cs typeface="Tahoma" pitchFamily="34" charset="0"/>
                <a:hlinkClick r:id="rId6"/>
              </a:rPr>
              <a:t>yandex</a:t>
            </a:r>
            <a:r>
              <a:rPr lang="ru-RU" dirty="0">
                <a:latin typeface="Tahoma" pitchFamily="34" charset="0"/>
                <a:ea typeface="Tahoma" pitchFamily="34" charset="0"/>
                <a:cs typeface="Tahoma" pitchFamily="34" charset="0"/>
                <a:hlinkClick r:id="rId6"/>
              </a:rPr>
              <a:t>.</a:t>
            </a:r>
            <a:r>
              <a:rPr lang="en-US" dirty="0" err="1">
                <a:latin typeface="Tahoma" pitchFamily="34" charset="0"/>
                <a:ea typeface="Tahoma" pitchFamily="34" charset="0"/>
                <a:cs typeface="Tahoma" pitchFamily="34" charset="0"/>
                <a:hlinkClick r:id="rId6"/>
              </a:rPr>
              <a:t>ru</a:t>
            </a:r>
            <a:r>
              <a:rPr lang="ru-RU" dirty="0">
                <a:latin typeface="Tahoma" pitchFamily="34" charset="0"/>
                <a:ea typeface="Tahoma" pitchFamily="34" charset="0"/>
                <a:cs typeface="Tahoma"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320"/>
            <a:ext cx="7100264" cy="4594840"/>
          </a:xfrm>
        </p:spPr>
        <p:txBody>
          <a:bodyPr>
            <a:normAutofit/>
          </a:bodyPr>
          <a:lstStyle/>
          <a:p>
            <a:pPr algn="ctr"/>
            <a:r>
              <a:rPr lang="ru-RU" dirty="0" smtClean="0"/>
              <a:t>СОДЕРЖАНИЕ.</a:t>
            </a:r>
            <a:br>
              <a:rPr lang="ru-RU" dirty="0" smtClean="0"/>
            </a:br>
            <a:r>
              <a:rPr lang="ru-RU" dirty="0" smtClean="0">
                <a:hlinkClick r:id="rId2" action="ppaction://hlinksldjump"/>
              </a:rPr>
              <a:t>1.О писателе </a:t>
            </a:r>
            <a:r>
              <a:rPr lang="ru-RU" dirty="0" smtClean="0"/>
              <a:t/>
            </a:r>
            <a:br>
              <a:rPr lang="ru-RU" dirty="0" smtClean="0"/>
            </a:br>
            <a:r>
              <a:rPr lang="ru-RU" dirty="0" smtClean="0">
                <a:hlinkClick r:id="rId3" action="ppaction://hlinksldjump"/>
              </a:rPr>
              <a:t>2.Викторина</a:t>
            </a:r>
            <a:r>
              <a:rPr lang="ru-RU" dirty="0" smtClean="0"/>
              <a:t/>
            </a:r>
            <a:br>
              <a:rPr lang="ru-RU" dirty="0" smtClean="0"/>
            </a:br>
            <a:r>
              <a:rPr lang="ru-RU" dirty="0" smtClean="0">
                <a:hlinkClick r:id="rId4" action="ppaction://hlinksldjump"/>
              </a:rPr>
              <a:t>1) Жалобы лесных жителей</a:t>
            </a:r>
            <a:r>
              <a:rPr lang="ru-RU" dirty="0" smtClean="0"/>
              <a:t/>
            </a:r>
            <a:br>
              <a:rPr lang="ru-RU" dirty="0" smtClean="0"/>
            </a:br>
            <a:r>
              <a:rPr lang="ru-RU" dirty="0" smtClean="0">
                <a:hlinkClick r:id="rId5" action="ppaction://hlinksldjump"/>
              </a:rPr>
              <a:t>2)Угадай, кто это?</a:t>
            </a:r>
            <a:br>
              <a:rPr lang="ru-RU" dirty="0" smtClean="0">
                <a:hlinkClick r:id="rId5" action="ppaction://hlinksldjump"/>
              </a:rPr>
            </a:br>
            <a:r>
              <a:rPr lang="ru-RU" dirty="0" smtClean="0">
                <a:hlinkClick r:id="rId6" action="ppaction://hlinksldjump"/>
              </a:rPr>
              <a:t>3)Знаете ли вы о птицах?</a:t>
            </a:r>
            <a:endParaRPr lang="ru-RU" dirty="0"/>
          </a:p>
        </p:txBody>
      </p:sp>
    </p:spTree>
    <p:extLst>
      <p:ext uri="{BB962C8B-B14F-4D97-AF65-F5344CB8AC3E}">
        <p14:creationId xmlns:p14="http://schemas.microsoft.com/office/powerpoint/2010/main" val="3517515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7944" y="274320"/>
            <a:ext cx="4320480" cy="6107008"/>
          </a:xfrm>
        </p:spPr>
        <p:txBody>
          <a:bodyPr>
            <a:noAutofit/>
          </a:bodyPr>
          <a:lstStyle/>
          <a:p>
            <a:r>
              <a:rPr lang="ru-RU" sz="2400" dirty="0" smtClean="0"/>
              <a:t>Повсюду: в лесу на полянке,</a:t>
            </a:r>
            <a:br>
              <a:rPr lang="ru-RU" sz="2400" dirty="0" smtClean="0"/>
            </a:br>
            <a:r>
              <a:rPr lang="ru-RU" sz="2400" dirty="0" smtClean="0"/>
              <a:t>В реке, на болоте, в полях-</a:t>
            </a:r>
            <a:br>
              <a:rPr lang="ru-RU" sz="2400" dirty="0" smtClean="0"/>
            </a:br>
            <a:r>
              <a:rPr lang="ru-RU" sz="2400" dirty="0" smtClean="0"/>
              <a:t>Ты встретишь героев </a:t>
            </a:r>
            <a:r>
              <a:rPr lang="ru-RU" sz="2400" dirty="0" smtClean="0">
                <a:solidFill>
                  <a:srgbClr val="FF0000"/>
                </a:solidFill>
              </a:rPr>
              <a:t>Бианки,</a:t>
            </a:r>
            <a:r>
              <a:rPr lang="ru-RU" sz="2400" dirty="0" smtClean="0"/>
              <a:t/>
            </a:r>
            <a:br>
              <a:rPr lang="ru-RU" sz="2400" dirty="0" smtClean="0"/>
            </a:br>
            <a:r>
              <a:rPr lang="ru-RU" sz="2400" dirty="0" smtClean="0"/>
              <a:t>У них побываешь в гостях.</a:t>
            </a:r>
            <a:br>
              <a:rPr lang="ru-RU" sz="2400" dirty="0" smtClean="0"/>
            </a:br>
            <a:r>
              <a:rPr lang="ru-RU" sz="2400" dirty="0" smtClean="0"/>
              <a:t/>
            </a:r>
            <a:br>
              <a:rPr lang="ru-RU" sz="2400" dirty="0" smtClean="0"/>
            </a:br>
            <a:r>
              <a:rPr lang="ru-RU" sz="2400" dirty="0" smtClean="0"/>
              <a:t>Про птиц, насекомых, лягушек</a:t>
            </a:r>
            <a:br>
              <a:rPr lang="ru-RU" sz="2400" dirty="0" smtClean="0"/>
            </a:br>
            <a:r>
              <a:rPr lang="ru-RU" sz="2400" dirty="0" smtClean="0"/>
              <a:t>Рассказы и сказки прочтёшь</a:t>
            </a:r>
            <a:br>
              <a:rPr lang="ru-RU" sz="2400" dirty="0" smtClean="0"/>
            </a:br>
            <a:r>
              <a:rPr lang="ru-RU" sz="2400" dirty="0" smtClean="0"/>
              <a:t>И лучше знакомых зверушек</a:t>
            </a:r>
            <a:br>
              <a:rPr lang="ru-RU" sz="2400" dirty="0" smtClean="0"/>
            </a:br>
            <a:r>
              <a:rPr lang="ru-RU" sz="2400" dirty="0" smtClean="0"/>
              <a:t>Узнаешь, дружок, и поймешь.</a:t>
            </a:r>
            <a:endParaRPr lang="ru-RU" sz="2400" dirty="0"/>
          </a:p>
        </p:txBody>
      </p:sp>
      <p:pic>
        <p:nvPicPr>
          <p:cNvPr id="1026" name="Picture 2" descr="C:\Users\Ольга\Desktop\охрана окружающей среды\ро.jpg"/>
          <p:cNvPicPr>
            <a:picLocks noChangeAspect="1" noChangeArrowheads="1"/>
          </p:cNvPicPr>
          <p:nvPr/>
        </p:nvPicPr>
        <p:blipFill>
          <a:blip r:embed="rId2" cstate="print"/>
          <a:srcRect/>
          <a:stretch>
            <a:fillRect/>
          </a:stretch>
        </p:blipFill>
        <p:spPr bwMode="auto">
          <a:xfrm>
            <a:off x="467544" y="836712"/>
            <a:ext cx="3313962" cy="4826159"/>
          </a:xfrm>
          <a:prstGeom prst="rect">
            <a:avLst/>
          </a:prstGeom>
          <a:noFill/>
        </p:spPr>
      </p:pic>
      <p:pic>
        <p:nvPicPr>
          <p:cNvPr id="1027" name="Picture 3" descr="C:\Users\Ольга\Desktop\охрана окружающей среды\16.gif"/>
          <p:cNvPicPr>
            <a:picLocks noChangeAspect="1" noChangeArrowheads="1" noCrop="1"/>
          </p:cNvPicPr>
          <p:nvPr/>
        </p:nvPicPr>
        <p:blipFill>
          <a:blip r:embed="rId3" cstate="print"/>
          <a:srcRect/>
          <a:stretch>
            <a:fillRect/>
          </a:stretch>
        </p:blipFill>
        <p:spPr bwMode="auto">
          <a:xfrm>
            <a:off x="6599582" y="4941168"/>
            <a:ext cx="2544418" cy="229618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5122912" cy="5328592"/>
          </a:xfrm>
        </p:spPr>
        <p:txBody>
          <a:bodyPr>
            <a:noAutofit/>
          </a:bodyPr>
          <a:lstStyle/>
          <a:p>
            <a:r>
              <a:rPr lang="ru-RU" sz="2400" dirty="0" smtClean="0"/>
              <a:t>В.Бианки часто называют «лесным </a:t>
            </a:r>
            <a:r>
              <a:rPr lang="ru-RU" sz="2400" dirty="0" smtClean="0">
                <a:solidFill>
                  <a:srgbClr val="FF0000"/>
                </a:solidFill>
              </a:rPr>
              <a:t>корреспондентом</a:t>
            </a:r>
            <a:r>
              <a:rPr lang="ru-RU" sz="2400" dirty="0" smtClean="0"/>
              <a:t>», «лесным </a:t>
            </a:r>
            <a:r>
              <a:rPr lang="ru-RU" sz="2400" dirty="0" smtClean="0">
                <a:solidFill>
                  <a:srgbClr val="FF0000"/>
                </a:solidFill>
              </a:rPr>
              <a:t>сказочником»</a:t>
            </a:r>
            <a:r>
              <a:rPr lang="ru-RU" sz="2400" dirty="0" smtClean="0"/>
              <a:t>. Всё им написанное– это праздник  узнавания. </a:t>
            </a:r>
            <a:br>
              <a:rPr lang="ru-RU" sz="2400" dirty="0" smtClean="0"/>
            </a:br>
            <a:r>
              <a:rPr lang="ru-RU" sz="2400" dirty="0" smtClean="0"/>
              <a:t>Самой знаменитой книгой Бианки стала «Лесная газета». Другой подобной просто нет. Газета представляет собой детский настольный календарь природы, разделенный на 12 частей, соответствующих 12 месяцам в году.</a:t>
            </a:r>
            <a:br>
              <a:rPr lang="ru-RU" sz="2400" dirty="0" smtClean="0"/>
            </a:br>
            <a:r>
              <a:rPr lang="ru-RU" sz="2400" dirty="0" smtClean="0">
                <a:solidFill>
                  <a:srgbClr val="FF0000"/>
                </a:solidFill>
              </a:rPr>
              <a:t>35</a:t>
            </a:r>
            <a:r>
              <a:rPr lang="ru-RU" sz="2400" dirty="0" smtClean="0"/>
              <a:t>  лет писал Бианки о лесе. Он написал более</a:t>
            </a:r>
            <a:r>
              <a:rPr lang="ru-RU" sz="2400" dirty="0" smtClean="0">
                <a:solidFill>
                  <a:srgbClr val="FF0000"/>
                </a:solidFill>
              </a:rPr>
              <a:t> 300 </a:t>
            </a:r>
            <a:r>
              <a:rPr lang="ru-RU" sz="2400" dirty="0" smtClean="0"/>
              <a:t>сказок и рассказов о природе.</a:t>
            </a:r>
            <a:br>
              <a:rPr lang="ru-RU" sz="2400" dirty="0" smtClean="0"/>
            </a:br>
            <a:r>
              <a:rPr lang="ru-RU" sz="2400" dirty="0" smtClean="0"/>
              <a:t/>
            </a:r>
            <a:br>
              <a:rPr lang="ru-RU" sz="2400" dirty="0" smtClean="0"/>
            </a:br>
            <a:endParaRPr lang="ru-RU" sz="2400" dirty="0"/>
          </a:p>
        </p:txBody>
      </p:sp>
      <p:pic>
        <p:nvPicPr>
          <p:cNvPr id="2050" name="Picture 2" descr="C:\Users\Ольга\Desktop\охрана окружающей среды\лд.jpg"/>
          <p:cNvPicPr>
            <a:picLocks noChangeAspect="1" noChangeArrowheads="1"/>
          </p:cNvPicPr>
          <p:nvPr/>
        </p:nvPicPr>
        <p:blipFill>
          <a:blip r:embed="rId2" cstate="print"/>
          <a:srcRect/>
          <a:stretch>
            <a:fillRect/>
          </a:stretch>
        </p:blipFill>
        <p:spPr bwMode="auto">
          <a:xfrm>
            <a:off x="5940152" y="1700808"/>
            <a:ext cx="2820794" cy="31683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7532312" cy="6453336"/>
          </a:xfrm>
        </p:spPr>
        <p:txBody>
          <a:bodyPr>
            <a:normAutofit fontScale="90000"/>
          </a:bodyPr>
          <a:lstStyle/>
          <a:p>
            <a:pPr algn="ctr"/>
            <a:r>
              <a:rPr lang="ru-RU" dirty="0" smtClean="0">
                <a:solidFill>
                  <a:srgbClr val="FF0000"/>
                </a:solidFill>
              </a:rPr>
              <a:t>Викторина состоит из 3 заданий:</a:t>
            </a:r>
            <a:br>
              <a:rPr lang="ru-RU" dirty="0" smtClean="0">
                <a:solidFill>
                  <a:srgbClr val="FF0000"/>
                </a:solidFill>
              </a:rPr>
            </a:br>
            <a:r>
              <a:rPr lang="ru-RU" dirty="0" smtClean="0">
                <a:solidFill>
                  <a:srgbClr val="FF0000"/>
                </a:solidFill>
              </a:rPr>
              <a:t>   </a:t>
            </a:r>
            <a:r>
              <a:rPr lang="ru-RU" sz="3600" dirty="0" smtClean="0">
                <a:solidFill>
                  <a:srgbClr val="FF0000"/>
                </a:solidFill>
              </a:rPr>
              <a:t>1</a:t>
            </a:r>
            <a:r>
              <a:rPr lang="ru-RU" sz="3600" dirty="0" smtClean="0"/>
              <a:t>.Прочитать жалобы лесных жителей и определить, кто это (за правильный ответ-1 балл)</a:t>
            </a:r>
            <a:br>
              <a:rPr lang="ru-RU" sz="3600" dirty="0" smtClean="0"/>
            </a:br>
            <a:r>
              <a:rPr lang="ru-RU" sz="3600" dirty="0" smtClean="0">
                <a:solidFill>
                  <a:srgbClr val="FF0000"/>
                </a:solidFill>
              </a:rPr>
              <a:t>2</a:t>
            </a:r>
            <a:r>
              <a:rPr lang="ru-RU" sz="3600" dirty="0" smtClean="0"/>
              <a:t>.По описанию догадаться о героях произведений В. Бианки.(за правильный ответ-1 балл , за название произведения -еще 1 балл.)</a:t>
            </a:r>
            <a:br>
              <a:rPr lang="ru-RU" sz="3600" dirty="0" smtClean="0"/>
            </a:br>
            <a:r>
              <a:rPr lang="ru-RU" sz="3600" dirty="0" smtClean="0">
                <a:solidFill>
                  <a:srgbClr val="FF0000"/>
                </a:solidFill>
              </a:rPr>
              <a:t>3</a:t>
            </a:r>
            <a:r>
              <a:rPr lang="ru-RU" sz="3600" dirty="0" smtClean="0"/>
              <a:t>.Знаете ли во о птицах</a:t>
            </a:r>
            <a:r>
              <a:rPr lang="en-US" sz="3600" dirty="0" smtClean="0"/>
              <a:t>?</a:t>
            </a:r>
            <a:r>
              <a:rPr lang="ru-RU" sz="3600" dirty="0" smtClean="0"/>
              <a:t>(за каждый правильный ответ-1 балл)</a:t>
            </a:r>
            <a:br>
              <a:rPr lang="ru-RU" sz="3600" dirty="0" smtClean="0"/>
            </a:br>
            <a:r>
              <a:rPr lang="ru-RU" dirty="0" smtClean="0"/>
              <a:t/>
            </a:r>
            <a:br>
              <a:rPr lang="ru-RU" dirty="0" smtClean="0"/>
            </a:br>
            <a:endParaRPr lang="ru-RU" dirty="0"/>
          </a:p>
        </p:txBody>
      </p:sp>
      <p:pic>
        <p:nvPicPr>
          <p:cNvPr id="2050" name="Picture 2" descr="C:\Users\Ольга\Desktop\183.gif"/>
          <p:cNvPicPr>
            <a:picLocks noChangeAspect="1" noChangeArrowheads="1" noCrop="1"/>
          </p:cNvPicPr>
          <p:nvPr/>
        </p:nvPicPr>
        <p:blipFill>
          <a:blip r:embed="rId2" cstate="print"/>
          <a:srcRect/>
          <a:stretch>
            <a:fillRect/>
          </a:stretch>
        </p:blipFill>
        <p:spPr bwMode="auto">
          <a:xfrm>
            <a:off x="6603483" y="5400178"/>
            <a:ext cx="2216989" cy="11971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70648" cy="980728"/>
          </a:xfrm>
        </p:spPr>
        <p:txBody>
          <a:bodyPr>
            <a:normAutofit fontScale="90000"/>
          </a:bodyPr>
          <a:lstStyle/>
          <a:p>
            <a:r>
              <a:rPr lang="ru-RU" dirty="0" smtClean="0">
                <a:solidFill>
                  <a:srgbClr val="FF0000"/>
                </a:solidFill>
              </a:rPr>
              <a:t>    </a:t>
            </a:r>
            <a:br>
              <a:rPr lang="ru-RU" dirty="0" smtClean="0">
                <a:solidFill>
                  <a:srgbClr val="FF0000"/>
                </a:solidFill>
              </a:rPr>
            </a:br>
            <a:r>
              <a:rPr lang="ru-RU" dirty="0" smtClean="0">
                <a:solidFill>
                  <a:srgbClr val="FF0000"/>
                </a:solidFill>
              </a:rPr>
              <a:t>   Жалобы от лесных обитателей.</a:t>
            </a:r>
            <a:br>
              <a:rPr lang="ru-RU" dirty="0" smtClean="0">
                <a:solidFill>
                  <a:srgbClr val="FF0000"/>
                </a:solidFill>
              </a:rPr>
            </a:br>
            <a:endParaRPr lang="ru-RU" dirty="0">
              <a:solidFill>
                <a:srgbClr val="FF0000"/>
              </a:solidFill>
            </a:endParaRPr>
          </a:p>
        </p:txBody>
      </p:sp>
      <p:sp>
        <p:nvSpPr>
          <p:cNvPr id="1025" name="Rectangle 1"/>
          <p:cNvSpPr>
            <a:spLocks noChangeArrowheads="1"/>
          </p:cNvSpPr>
          <p:nvPr/>
        </p:nvSpPr>
        <p:spPr bwMode="auto">
          <a:xfrm>
            <a:off x="467544" y="1002217"/>
            <a:ext cx="867645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800" dirty="0" smtClean="0">
                <a:latin typeface="Calibri" pitchFamily="34" charset="0"/>
                <a:ea typeface="Calibri" pitchFamily="34" charset="0"/>
                <a:cs typeface="Times New Roman" pitchFamily="18" charset="0"/>
              </a:rPr>
              <a:t>«</a:t>
            </a: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Ох, и не любят же меня люди! Голос, видите ли, мой не нравится и глаза, говорят, у меня некрасивые. Считают, что беду приношу. А так ли это? Если бы не я, пришлось бы иногда некоторым сидеть без хлеба. Так вот подумайте хорошенько, обижать или уважать меня надо?»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467544" y="5779040"/>
            <a:ext cx="867645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Это сова. Одна серая сова убивает тысячи полевок, которые способны уничтожить тонну зерна за лето.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C:\Users\Ольга\Desktop\рн.png"/>
          <p:cNvPicPr>
            <a:picLocks noChangeAspect="1" noChangeArrowheads="1"/>
          </p:cNvPicPr>
          <p:nvPr/>
        </p:nvPicPr>
        <p:blipFill>
          <a:blip r:embed="rId2" cstate="print"/>
          <a:srcRect/>
          <a:stretch>
            <a:fillRect/>
          </a:stretch>
        </p:blipFill>
        <p:spPr bwMode="auto">
          <a:xfrm>
            <a:off x="3232492" y="3501008"/>
            <a:ext cx="3139708"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ircle(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306424"/>
            <a:ext cx="874846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800" dirty="0" smtClean="0">
                <a:latin typeface="Calibri" pitchFamily="34" charset="0"/>
                <a:ea typeface="Calibri" pitchFamily="34" charset="0"/>
                <a:cs typeface="Times New Roman" pitchFamily="18" charset="0"/>
              </a:rPr>
              <a:t>  «</a:t>
            </a: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Мерзкими, ползучими тварями» называют меня.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А если увидят на дороге, стараются раздавить, не дать уползти. Подумайте хорошенько, обижать или уважать меня надо.»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0" name="Rectangle 2"/>
          <p:cNvSpPr>
            <a:spLocks noChangeArrowheads="1"/>
          </p:cNvSpPr>
          <p:nvPr/>
        </p:nvSpPr>
        <p:spPr bwMode="auto">
          <a:xfrm>
            <a:off x="0" y="5346021"/>
            <a:ext cx="867645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Змеи и сами не любят встречаться с людьми, стараются быстро уползти, спрятаться.  Питаются змеи мышами, полевками.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1" name="Picture 3" descr="C:\Users\Ольга\Desktop\мп.jpg"/>
          <p:cNvPicPr>
            <a:picLocks noChangeAspect="1" noChangeArrowheads="1"/>
          </p:cNvPicPr>
          <p:nvPr/>
        </p:nvPicPr>
        <p:blipFill>
          <a:blip r:embed="rId2" cstate="print"/>
          <a:srcRect/>
          <a:stretch>
            <a:fillRect/>
          </a:stretch>
        </p:blipFill>
        <p:spPr bwMode="auto">
          <a:xfrm>
            <a:off x="2039549" y="2249742"/>
            <a:ext cx="4260643" cy="31954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wedge">
                                      <p:cBhvr>
                                        <p:cTn id="7" dur="2000"/>
                                        <p:tgtEl>
                                          <p:spTgt spid="2764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wedge">
                                      <p:cBhvr>
                                        <p:cTn id="12" dur="20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wedge">
                                      <p:cBhvr>
                                        <p:cTn id="1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76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704856" cy="3933056"/>
          </a:xfrm>
        </p:spPr>
        <p:txBody>
          <a:bodyPr>
            <a:normAutofit/>
          </a:bodyPr>
          <a:lstStyle/>
          <a:p>
            <a:pPr algn="ctr"/>
            <a:r>
              <a:rPr lang="ru-RU" sz="4000" dirty="0" smtClean="0">
                <a:solidFill>
                  <a:srgbClr val="FF0000"/>
                </a:solidFill>
              </a:rPr>
              <a:t>Угадай, кто это?</a:t>
            </a:r>
            <a:r>
              <a:rPr lang="ru-RU" sz="2700" dirty="0" smtClean="0">
                <a:solidFill>
                  <a:srgbClr val="FF0000"/>
                </a:solidFill>
              </a:rPr>
              <a:t/>
            </a:r>
            <a:br>
              <a:rPr lang="ru-RU" sz="2700" dirty="0" smtClean="0">
                <a:solidFill>
                  <a:srgbClr val="FF0000"/>
                </a:solidFill>
              </a:rPr>
            </a:br>
            <a:r>
              <a:rPr lang="ru-RU" sz="2700" dirty="0" smtClean="0"/>
              <a:t>«На листке сидит, шелковую нитку из себя тянет, тянет и на листок мотает. С перепугу </a:t>
            </a:r>
            <a:r>
              <a:rPr lang="ru-RU" sz="2700" dirty="0" err="1" smtClean="0"/>
              <a:t>муравьишка</a:t>
            </a:r>
            <a:r>
              <a:rPr lang="ru-RU" sz="2700" dirty="0" smtClean="0"/>
              <a:t> кувырк с листка и полетел вниз, но что-то сверху – дёрг! И закачался он на шёлковой ниточке: ниточки-то на сучок были намотаны». </a:t>
            </a:r>
            <a:br>
              <a:rPr lang="ru-RU" sz="2700" dirty="0" smtClean="0"/>
            </a:br>
            <a:endParaRPr lang="ru-RU" sz="2700" dirty="0">
              <a:solidFill>
                <a:srgbClr val="FF0000"/>
              </a:solidFill>
            </a:endParaRPr>
          </a:p>
        </p:txBody>
      </p:sp>
      <p:sp>
        <p:nvSpPr>
          <p:cNvPr id="5" name="Прямоугольник 4"/>
          <p:cNvSpPr/>
          <p:nvPr/>
        </p:nvSpPr>
        <p:spPr>
          <a:xfrm>
            <a:off x="6228184" y="5157193"/>
            <a:ext cx="3168352" cy="1384995"/>
          </a:xfrm>
          <a:prstGeom prst="rect">
            <a:avLst/>
          </a:prstGeom>
        </p:spPr>
        <p:txBody>
          <a:bodyPr wrap="square">
            <a:spAutoFit/>
          </a:bodyPr>
          <a:lstStyle/>
          <a:p>
            <a:r>
              <a:rPr lang="ru-RU" sz="2800" dirty="0" smtClean="0"/>
              <a:t>Гусеница. «Как </a:t>
            </a:r>
            <a:r>
              <a:rPr lang="ru-RU" sz="2800" dirty="0" err="1" smtClean="0"/>
              <a:t>муравьишка</a:t>
            </a:r>
            <a:r>
              <a:rPr lang="ru-RU" sz="2800" dirty="0" smtClean="0"/>
              <a:t> домой спешил».</a:t>
            </a:r>
            <a:endParaRPr lang="ru-RU" sz="2800" dirty="0"/>
          </a:p>
        </p:txBody>
      </p:sp>
      <p:pic>
        <p:nvPicPr>
          <p:cNvPr id="1026" name="Picture 2" descr="C:\Users\Ольга\Desktop\ит.jpg"/>
          <p:cNvPicPr>
            <a:picLocks noChangeAspect="1" noChangeArrowheads="1"/>
          </p:cNvPicPr>
          <p:nvPr/>
        </p:nvPicPr>
        <p:blipFill>
          <a:blip r:embed="rId2" cstate="print"/>
          <a:srcRect/>
          <a:stretch>
            <a:fillRect/>
          </a:stretch>
        </p:blipFill>
        <p:spPr bwMode="auto">
          <a:xfrm>
            <a:off x="971600" y="3356992"/>
            <a:ext cx="4652503" cy="3240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2938656"/>
          </a:xfrm>
        </p:spPr>
        <p:txBody>
          <a:bodyPr>
            <a:noAutofit/>
          </a:bodyPr>
          <a:lstStyle/>
          <a:p>
            <a:r>
              <a:rPr lang="ru-RU" sz="2800" dirty="0" smtClean="0"/>
              <a:t>«Она сидела на камне, глаза закрыла, грелась на солнышке. Щенок – прыг! – и ухватил за хвост. А она извернулась, хвост в зубах у него оставила, а сама под камень».</a:t>
            </a:r>
            <a:br>
              <a:rPr lang="ru-RU" sz="2800" dirty="0" smtClean="0"/>
            </a:br>
            <a:endParaRPr lang="ru-RU" sz="2800" dirty="0"/>
          </a:p>
        </p:txBody>
      </p:sp>
      <p:sp>
        <p:nvSpPr>
          <p:cNvPr id="3" name="Прямоугольник 2"/>
          <p:cNvSpPr/>
          <p:nvPr/>
        </p:nvSpPr>
        <p:spPr>
          <a:xfrm>
            <a:off x="6228184" y="5301208"/>
            <a:ext cx="2915816" cy="1384995"/>
          </a:xfrm>
          <a:prstGeom prst="rect">
            <a:avLst/>
          </a:prstGeom>
        </p:spPr>
        <p:txBody>
          <a:bodyPr wrap="square">
            <a:spAutoFit/>
          </a:bodyPr>
          <a:lstStyle/>
          <a:p>
            <a:pPr algn="ctr"/>
            <a:r>
              <a:rPr lang="ru-RU" sz="2800" dirty="0" smtClean="0"/>
              <a:t> Ящерица. «Первая охота».</a:t>
            </a:r>
            <a:endParaRPr lang="ru-RU" sz="2800" dirty="0"/>
          </a:p>
        </p:txBody>
      </p:sp>
      <p:pic>
        <p:nvPicPr>
          <p:cNvPr id="2050" name="Picture 2" descr="C:\Users\Ольга\Desktop\рг.jpg"/>
          <p:cNvPicPr>
            <a:picLocks noChangeAspect="1" noChangeArrowheads="1"/>
          </p:cNvPicPr>
          <p:nvPr/>
        </p:nvPicPr>
        <p:blipFill>
          <a:blip r:embed="rId2" cstate="print"/>
          <a:srcRect/>
          <a:stretch>
            <a:fillRect/>
          </a:stretch>
        </p:blipFill>
        <p:spPr bwMode="auto">
          <a:xfrm>
            <a:off x="1043608" y="2708920"/>
            <a:ext cx="5441091" cy="38164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хническ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TotalTime>
  <Words>450</Words>
  <Application>Microsoft Office PowerPoint</Application>
  <PresentationFormat>Экран (4:3)</PresentationFormat>
  <Paragraphs>42</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Техническая</vt:lpstr>
      <vt:lpstr>Викторина по произведениям  В.Бианки.  Подготовила: воспитатель ГПД Цебелева Л.Г.</vt:lpstr>
      <vt:lpstr>СОДЕРЖАНИЕ. 1.О писателе  2.Викторина 1) Жалобы лесных жителей 2)Угадай, кто это? 3)Знаете ли вы о птицах?</vt:lpstr>
      <vt:lpstr>Повсюду: в лесу на полянке, В реке, на болоте, в полях- Ты встретишь героев Бианки, У них побываешь в гостях.  Про птиц, насекомых, лягушек Рассказы и сказки прочтёшь И лучше знакомых зверушек Узнаешь, дружок, и поймешь.</vt:lpstr>
      <vt:lpstr>В.Бианки часто называют «лесным корреспондентом», «лесным сказочником». Всё им написанное– это праздник  узнавания.  Самой знаменитой книгой Бианки стала «Лесная газета». Другой подобной просто нет. Газета представляет собой детский настольный календарь природы, разделенный на 12 частей, соответствующих 12 месяцам в году. 35  лет писал Бианки о лесе. Он написал более 300 сказок и рассказов о природе.  </vt:lpstr>
      <vt:lpstr>Викторина состоит из 3 заданий:    1.Прочитать жалобы лесных жителей и определить, кто это (за правильный ответ-1 балл) 2.По описанию догадаться о героях произведений В. Бианки.(за правильный ответ-1 балл , за название произведения -еще 1 балл.) 3.Знаете ли во о птицах?(за каждый правильный ответ-1 балл)  </vt:lpstr>
      <vt:lpstr>        Жалобы от лесных обитателей. </vt:lpstr>
      <vt:lpstr>Презентация PowerPoint</vt:lpstr>
      <vt:lpstr>Угадай, кто это? «На листке сидит, шелковую нитку из себя тянет, тянет и на листок мотает. С перепугу муравьишка кувырк с листка и полетел вниз, но что-то сверху – дёрг! И закачался он на шёлковой ниточке: ниточки-то на сучок были намотаны».  </vt:lpstr>
      <vt:lpstr>«Она сидела на камне, глаза закрыла, грелась на солнышке. Щенок – прыг! – и ухватил за хвост. А она извернулась, хвост в зубах у него оставила, а сама под камень». </vt:lpstr>
      <vt:lpstr>«Надули пузыри за ушами, высунули головы из воды, рты приоткрыли и – один воздух вышел из них. Никакого пения». </vt:lpstr>
      <vt:lpstr>« Поднял длинный клюв, застучал, затрещал одной его половинкой о другую, — то тише, то громче, то реже, то чаще: трещотка трещит  деревянная, да и только!»   </vt:lpstr>
      <vt:lpstr>«Ноги, как ходули, между ног голова качается, коленки выше спины торчат»</vt:lpstr>
      <vt:lpstr>             Знаете ли вы о птицах ?</vt:lpstr>
      <vt:lpstr>         Спасибо за игру ! Источники информации: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Викторина по произведениям  В.Бианки.</dc:title>
  <dc:creator>Ольга</dc:creator>
  <cp:lastModifiedBy>fdggf</cp:lastModifiedBy>
  <cp:revision>30</cp:revision>
  <dcterms:created xsi:type="dcterms:W3CDTF">2013-04-30T17:11:58Z</dcterms:created>
  <dcterms:modified xsi:type="dcterms:W3CDTF">2024-11-04T19:41:23Z</dcterms:modified>
</cp:coreProperties>
</file>